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3"/>
  </p:notesMasterIdLst>
  <p:sldIdLst>
    <p:sldId id="256" r:id="rId2"/>
    <p:sldId id="269" r:id="rId3"/>
    <p:sldId id="270" r:id="rId4"/>
    <p:sldId id="273" r:id="rId5"/>
    <p:sldId id="271" r:id="rId6"/>
    <p:sldId id="268" r:id="rId7"/>
    <p:sldId id="258" r:id="rId8"/>
    <p:sldId id="27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8355C-5B20-4FEA-AA2D-C77EA23F4268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9C4D45-0DD5-4B49-9E87-181556503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87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1FAE85-20FE-844F-9354-E6E61F84E3F4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7569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69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44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137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7943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61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453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883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322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74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55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64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24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87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149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61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63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75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F509D22-D645-45C3-9674-98F8B45B5EE2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0440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omposition/visual-layer" TargetMode="External"/><Relationship Id="rId2" Type="http://schemas.openxmlformats.org/officeDocument/2006/relationships/hyperlink" Target="http://fluent.microsof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ustommayd.com/" TargetMode="External"/><Relationship Id="rId5" Type="http://schemas.openxmlformats.org/officeDocument/2006/relationships/hyperlink" Target="https://docs.microsoft.com/en-us/windows/uwpcommunitytoolkit/" TargetMode="External"/><Relationship Id="rId4" Type="http://schemas.openxmlformats.org/officeDocument/2006/relationships/hyperlink" Target="https://github.com/Microsoft/WindowsUIDevLab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9CBE-2E93-4049-BDB9-767DF01A5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 fontScale="90000"/>
          </a:bodyPr>
          <a:lstStyle/>
          <a:p>
            <a:pPr fontAlgn="base"/>
            <a:r>
              <a:rPr lang="en-US" b="1" dirty="0"/>
              <a:t>Light up your app with the Composition API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98B7B-F555-49F0-AF52-129A287C9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Daren May - </a:t>
            </a:r>
            <a:r>
              <a:rPr lang="en-US" sz="1800" dirty="0" err="1"/>
              <a:t>Custommayd</a:t>
            </a:r>
            <a:endParaRPr lang="en-US" sz="1800" dirty="0"/>
          </a:p>
          <a:p>
            <a:r>
              <a:rPr lang="en-US" sz="1800" dirty="0"/>
              <a:t>Windows Development MVP</a:t>
            </a:r>
          </a:p>
        </p:txBody>
      </p:sp>
    </p:spTree>
    <p:extLst>
      <p:ext uri="{BB962C8B-B14F-4D97-AF65-F5344CB8AC3E}">
        <p14:creationId xmlns:p14="http://schemas.microsoft.com/office/powerpoint/2010/main" val="3239436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ED883-1F83-448F-BC9E-8A6B50009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CAEFD-B620-48BB-A6EF-A20DF2CD8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Navigation View</a:t>
            </a:r>
          </a:p>
          <a:p>
            <a:r>
              <a:rPr lang="en-US" sz="2800" dirty="0"/>
              <a:t>Connected Animation</a:t>
            </a:r>
          </a:p>
          <a:p>
            <a:r>
              <a:rPr lang="en-US" sz="2800" dirty="0" err="1"/>
              <a:t>GridView</a:t>
            </a:r>
            <a:r>
              <a:rPr lang="en-US" sz="2800" dirty="0"/>
              <a:t> Styles</a:t>
            </a:r>
          </a:p>
          <a:p>
            <a:r>
              <a:rPr lang="en-US" sz="2800" dirty="0"/>
              <a:t>Button Styles</a:t>
            </a:r>
          </a:p>
        </p:txBody>
      </p:sp>
    </p:spTree>
    <p:extLst>
      <p:ext uri="{BB962C8B-B14F-4D97-AF65-F5344CB8AC3E}">
        <p14:creationId xmlns:p14="http://schemas.microsoft.com/office/powerpoint/2010/main" val="415976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516-D4C7-4351-B3C6-B707A5C0D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436AD-8BE7-4C99-916A-CEF8E3328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729586" cy="4930246"/>
          </a:xfrm>
        </p:spPr>
        <p:txBody>
          <a:bodyPr anchor="ctr">
            <a:normAutofit fontScale="92500"/>
          </a:bodyPr>
          <a:lstStyle/>
          <a:p>
            <a:r>
              <a:rPr lang="en-US" sz="2400" dirty="0">
                <a:hlinkClick r:id="rId2"/>
              </a:rPr>
              <a:t>http://fluent.microsoft.com/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https://docs.microsoft.com/en-us/windows/uwp/composition/visual-layer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https://github.com/Microsoft/WindowsUIDevLabs</a:t>
            </a:r>
            <a:endParaRPr lang="en-US" sz="2400" dirty="0"/>
          </a:p>
          <a:p>
            <a:r>
              <a:rPr lang="en-US" sz="2400" dirty="0">
                <a:hlinkClick r:id="rId5"/>
              </a:rPr>
              <a:t>https://docs.microsoft.com/en-us/windows/uwpcommunitytoolkit/</a:t>
            </a:r>
            <a:r>
              <a:rPr lang="en-US" sz="2400" dirty="0"/>
              <a:t> </a:t>
            </a:r>
          </a:p>
          <a:p>
            <a:endParaRPr lang="en-US" sz="2400" dirty="0"/>
          </a:p>
          <a:p>
            <a:r>
              <a:rPr lang="en-US" sz="2400" dirty="0"/>
              <a:t>@</a:t>
            </a:r>
            <a:r>
              <a:rPr lang="en-US" sz="2400" dirty="0" err="1"/>
              <a:t>darenmay</a:t>
            </a:r>
            <a:endParaRPr lang="en-US" sz="2400" dirty="0"/>
          </a:p>
          <a:p>
            <a:r>
              <a:rPr lang="en-US" sz="2400" dirty="0"/>
              <a:t>daren@custommayd.com</a:t>
            </a:r>
          </a:p>
          <a:p>
            <a:r>
              <a:rPr lang="en-US" sz="2400" dirty="0">
                <a:hlinkClick r:id="rId6"/>
              </a:rPr>
              <a:t>www.custommayd.com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2424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359" y="2872157"/>
            <a:ext cx="10795262" cy="92780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Fluent Design System?</a:t>
            </a:r>
            <a:b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37162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59" y="1026424"/>
            <a:ext cx="10795262" cy="92780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Fluent Design System?</a:t>
            </a:r>
            <a:b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4C70C69-673C-483B-97CC-A2EE505E5BBF}"/>
              </a:ext>
            </a:extLst>
          </p:cNvPr>
          <p:cNvSpPr txBox="1">
            <a:spLocks/>
          </p:cNvSpPr>
          <p:nvPr/>
        </p:nvSpPr>
        <p:spPr>
          <a:xfrm>
            <a:off x="868059" y="2298700"/>
            <a:ext cx="10795262" cy="22733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342900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800" dirty="0">
                <a:solidFill>
                  <a:schemeClr val="tx1"/>
                </a:solidFill>
              </a:rPr>
              <a:t>An evolving design language </a:t>
            </a:r>
          </a:p>
          <a:p>
            <a:pPr marL="342900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800" dirty="0">
                <a:solidFill>
                  <a:schemeClr val="tx1"/>
                </a:solidFill>
              </a:rPr>
              <a:t>Preserves cleanliness of MDL2</a:t>
            </a:r>
          </a:p>
          <a:p>
            <a:pPr marL="342900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800" dirty="0">
                <a:solidFill>
                  <a:schemeClr val="tx1"/>
                </a:solidFill>
              </a:rPr>
              <a:t>Guidance for Design and Interaction</a:t>
            </a:r>
          </a:p>
          <a:p>
            <a:pPr marL="342900" indent="-34290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r>
              <a:rPr lang="en-US" sz="2800" dirty="0">
                <a:solidFill>
                  <a:schemeClr val="tx1"/>
                </a:solidFill>
              </a:rPr>
              <a:t>Five Key Components: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0647EBC-89D4-4039-BFA9-BF81D91C6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711" y="4168762"/>
            <a:ext cx="2839964" cy="237808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5AB2384-2F71-49B8-8C55-99A6F9436F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365" y="4168762"/>
            <a:ext cx="2839963" cy="23780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626D22D-E556-43D0-8892-E2643022B5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017" y="4168762"/>
            <a:ext cx="2839963" cy="237808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DFE7A28-57B9-45D2-B57D-0B5AAD87C3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669" y="4168762"/>
            <a:ext cx="2839963" cy="237808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5D59CF5-D95D-4560-A27E-B8E8CF7D42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59" y="4168762"/>
            <a:ext cx="2839963" cy="2378088"/>
          </a:xfrm>
          <a:prstGeom prst="rect">
            <a:avLst/>
          </a:prstGeom>
        </p:spPr>
      </p:pic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9F0CFB11-E49C-4D77-8DC7-2A9F5082A2EF}"/>
              </a:ext>
            </a:extLst>
          </p:cNvPr>
          <p:cNvSpPr txBox="1">
            <a:spLocks/>
          </p:cNvSpPr>
          <p:nvPr/>
        </p:nvSpPr>
        <p:spPr>
          <a:xfrm>
            <a:off x="3393397" y="6076578"/>
            <a:ext cx="1486986" cy="612499"/>
          </a:xfrm>
          <a:prstGeom prst="rect">
            <a:avLst/>
          </a:prstGeom>
          <a:noFill/>
          <a:effectLst/>
        </p:spPr>
        <p:txBody>
          <a:bodyPr lIns="0" tIns="0" rIns="0" bIns="0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/>
                <a:ea typeface="+mn-ea"/>
                <a:cs typeface="Segoe UI" panose="020B0502040204020203" pitchFamily="34" charset="0"/>
              </a:rPr>
              <a:t>Depth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850E2216-683C-44E7-B52B-716DB2D94BAB}"/>
              </a:ext>
            </a:extLst>
          </p:cNvPr>
          <p:cNvSpPr txBox="1">
            <a:spLocks/>
          </p:cNvSpPr>
          <p:nvPr/>
        </p:nvSpPr>
        <p:spPr>
          <a:xfrm>
            <a:off x="5185752" y="6074052"/>
            <a:ext cx="1486986" cy="612499"/>
          </a:xfrm>
          <a:prstGeom prst="rect">
            <a:avLst/>
          </a:prstGeom>
          <a:noFill/>
          <a:effectLst/>
        </p:spPr>
        <p:txBody>
          <a:bodyPr lIns="0" tIns="0" rIns="0" bIns="0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/>
                <a:ea typeface="+mn-ea"/>
                <a:cs typeface="Segoe UI" panose="020B0502040204020203" pitchFamily="34" charset="0"/>
              </a:rPr>
              <a:t>Motion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F1F1B35A-FA48-4B77-8562-F4522D2ED674}"/>
              </a:ext>
            </a:extLst>
          </p:cNvPr>
          <p:cNvSpPr txBox="1">
            <a:spLocks/>
          </p:cNvSpPr>
          <p:nvPr/>
        </p:nvSpPr>
        <p:spPr>
          <a:xfrm>
            <a:off x="6903299" y="6088015"/>
            <a:ext cx="1735987" cy="612499"/>
          </a:xfrm>
          <a:prstGeom prst="rect">
            <a:avLst/>
          </a:prstGeom>
          <a:noFill/>
          <a:effectLst/>
        </p:spPr>
        <p:txBody>
          <a:bodyPr lIns="0" tIns="0" rIns="0" bIns="0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/>
                <a:ea typeface="+mn-ea"/>
                <a:cs typeface="Segoe UI" panose="020B0502040204020203" pitchFamily="34" charset="0"/>
              </a:rPr>
              <a:t>Material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80A95CF-EA41-4EA9-B2DE-232D41A82BA0}"/>
              </a:ext>
            </a:extLst>
          </p:cNvPr>
          <p:cNvSpPr txBox="1">
            <a:spLocks/>
          </p:cNvSpPr>
          <p:nvPr/>
        </p:nvSpPr>
        <p:spPr>
          <a:xfrm>
            <a:off x="8792807" y="6082928"/>
            <a:ext cx="1486986" cy="612499"/>
          </a:xfrm>
          <a:prstGeom prst="rect">
            <a:avLst/>
          </a:prstGeom>
          <a:noFill/>
          <a:effectLst/>
        </p:spPr>
        <p:txBody>
          <a:bodyPr lIns="0" tIns="0" rIns="0" bIns="0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/>
                <a:ea typeface="+mn-ea"/>
                <a:cs typeface="Segoe UI" panose="020B0502040204020203" pitchFamily="34" charset="0"/>
              </a:rPr>
              <a:t>Scale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EE677F5A-B8D1-4395-BC30-C762C1E0FE49}"/>
              </a:ext>
            </a:extLst>
          </p:cNvPr>
          <p:cNvSpPr txBox="1">
            <a:spLocks/>
          </p:cNvSpPr>
          <p:nvPr/>
        </p:nvSpPr>
        <p:spPr>
          <a:xfrm>
            <a:off x="1512740" y="6046463"/>
            <a:ext cx="1486986" cy="612499"/>
          </a:xfrm>
          <a:prstGeom prst="rect">
            <a:avLst/>
          </a:prstGeom>
          <a:noFill/>
          <a:effectLst/>
        </p:spPr>
        <p:txBody>
          <a:bodyPr lIns="0" tIns="0" rIns="0" bIns="0"/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 Semilight"/>
                <a:ea typeface="+mn-ea"/>
                <a:cs typeface="Segoe UI" panose="020B0502040204020203" pitchFamily="34" charset="0"/>
              </a:rPr>
              <a:t>Light</a:t>
            </a:r>
          </a:p>
        </p:txBody>
      </p:sp>
    </p:spTree>
    <p:extLst>
      <p:ext uri="{BB962C8B-B14F-4D97-AF65-F5344CB8AC3E}">
        <p14:creationId xmlns:p14="http://schemas.microsoft.com/office/powerpoint/2010/main" val="295344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7" grpId="1"/>
      <p:bldP spid="28" grpId="0"/>
      <p:bldP spid="29" grpId="0"/>
      <p:bldP spid="30" grpId="0"/>
      <p:bldP spid="30" grpId="1"/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59" y="1026424"/>
            <a:ext cx="10795262" cy="927803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Fluent Design System?</a:t>
            </a:r>
            <a:b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5A721C-AE81-4890-B51B-DC6034182A43}"/>
              </a:ext>
            </a:extLst>
          </p:cNvPr>
          <p:cNvGrpSpPr/>
          <p:nvPr/>
        </p:nvGrpSpPr>
        <p:grpSpPr>
          <a:xfrm>
            <a:off x="-265969" y="2755235"/>
            <a:ext cx="12436475" cy="3629475"/>
            <a:chOff x="-265969" y="2755235"/>
            <a:chExt cx="12436475" cy="3629475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3D35A77-2F88-4862-80F7-5541D52DCCA8}"/>
                </a:ext>
              </a:extLst>
            </p:cNvPr>
            <p:cNvCxnSpPr/>
            <p:nvPr/>
          </p:nvCxnSpPr>
          <p:spPr>
            <a:xfrm>
              <a:off x="-265969" y="4008455"/>
              <a:ext cx="12436475" cy="0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74DCD73-EDC6-4580-BCD9-F5C862580CBC}"/>
                </a:ext>
              </a:extLst>
            </p:cNvPr>
            <p:cNvSpPr/>
            <p:nvPr/>
          </p:nvSpPr>
          <p:spPr bwMode="auto">
            <a:xfrm>
              <a:off x="1076100" y="4249629"/>
              <a:ext cx="1828168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Possible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F627CB6-79A7-4067-AB42-6F68EB27118E}"/>
                </a:ext>
              </a:extLst>
            </p:cNvPr>
            <p:cNvSpPr/>
            <p:nvPr/>
          </p:nvSpPr>
          <p:spPr bwMode="auto">
            <a:xfrm>
              <a:off x="4872201" y="4240914"/>
              <a:ext cx="1828800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Easy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8410836-0229-4D9A-9FB8-41A9518D0C31}"/>
                </a:ext>
              </a:extLst>
            </p:cNvPr>
            <p:cNvSpPr/>
            <p:nvPr/>
          </p:nvSpPr>
          <p:spPr bwMode="auto">
            <a:xfrm>
              <a:off x="9012785" y="4251838"/>
              <a:ext cx="1828800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Default</a:t>
              </a: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3428EA7-A092-4AB9-9D90-5F19F28EDAE7}"/>
                </a:ext>
              </a:extLst>
            </p:cNvPr>
            <p:cNvSpPr/>
            <p:nvPr/>
          </p:nvSpPr>
          <p:spPr bwMode="auto">
            <a:xfrm>
              <a:off x="1841159" y="3859430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D63D6DD-6591-4F7B-98BF-FEECC64DD1F3}"/>
                </a:ext>
              </a:extLst>
            </p:cNvPr>
            <p:cNvSpPr/>
            <p:nvPr/>
          </p:nvSpPr>
          <p:spPr bwMode="auto">
            <a:xfrm>
              <a:off x="5637576" y="3850715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A91D0BE-BA0E-441E-B3D8-1A719D6EB8DE}"/>
                </a:ext>
              </a:extLst>
            </p:cNvPr>
            <p:cNvSpPr/>
            <p:nvPr/>
          </p:nvSpPr>
          <p:spPr bwMode="auto">
            <a:xfrm>
              <a:off x="9778160" y="3861639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pic>
          <p:nvPicPr>
            <p:cNvPr id="52" name="Graphic 2" descr="Head with Gears">
              <a:extLst>
                <a:ext uri="{FF2B5EF4-FFF2-40B4-BE49-F238E27FC236}">
                  <a16:creationId xmlns:a16="http://schemas.microsoft.com/office/drawing/2014/main" id="{B1A756BD-F928-450B-8C04-036B9D19E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32988" y="2755235"/>
              <a:ext cx="1049346" cy="1049346"/>
            </a:xfrm>
            <a:prstGeom prst="rect">
              <a:avLst/>
            </a:prstGeom>
          </p:spPr>
        </p:pic>
        <p:sp>
          <p:nvSpPr>
            <p:cNvPr id="53" name="TextBox 3">
              <a:extLst>
                <a:ext uri="{FF2B5EF4-FFF2-40B4-BE49-F238E27FC236}">
                  <a16:creationId xmlns:a16="http://schemas.microsoft.com/office/drawing/2014/main" id="{95798B91-0E8B-48C8-9D58-ABE62636979B}"/>
                </a:ext>
              </a:extLst>
            </p:cNvPr>
            <p:cNvSpPr txBox="1"/>
            <p:nvPr/>
          </p:nvSpPr>
          <p:spPr>
            <a:xfrm>
              <a:off x="5182384" y="2998799"/>
              <a:ext cx="1260683" cy="581957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txBody>
            <a:bodyPr wrap="none" lIns="91440" tIns="137160" rIns="137160" bIns="73152" rtlCol="0" anchor="ctr">
              <a:norm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V Boli" panose="02000500030200090000" pitchFamily="2" charset="0"/>
                  <a:ea typeface="+mn-ea"/>
                  <a:cs typeface="MV Boli" panose="02000500030200090000" pitchFamily="2" charset="0"/>
                </a:rPr>
                <a:t>A-B-C</a:t>
              </a: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0730212-71BB-4A5E-AC1F-B71452E3CC8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719151" y="2979677"/>
              <a:ext cx="416066" cy="642531"/>
              <a:chOff x="2912" y="2002"/>
              <a:chExt cx="158" cy="244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479E42F6-A502-404A-B639-3A1CFD2453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002"/>
                <a:ext cx="67" cy="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0F5AB6B-7B70-46C1-ABC0-D3BC8AD099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4" y="2002"/>
                <a:ext cx="66" cy="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CF2532E-CDC8-4C8A-9D57-5849072330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180"/>
                <a:ext cx="67" cy="6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B03E3450-E583-4D8E-A6A3-C8EC2978D9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091"/>
                <a:ext cx="158" cy="6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BAC60691-8330-472A-A2E8-55586C85930D}"/>
                </a:ext>
              </a:extLst>
            </p:cNvPr>
            <p:cNvSpPr/>
            <p:nvPr/>
          </p:nvSpPr>
          <p:spPr bwMode="auto">
            <a:xfrm>
              <a:off x="664634" y="4735535"/>
              <a:ext cx="2651731" cy="986737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Incubating concepts.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Via the Graphics and Visual layers. In code.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518BD44F-C83B-4F5A-A16F-5492EE9ABCC6}"/>
                </a:ext>
              </a:extLst>
            </p:cNvPr>
            <p:cNvSpPr/>
            <p:nvPr/>
          </p:nvSpPr>
          <p:spPr bwMode="auto">
            <a:xfrm>
              <a:off x="4597698" y="4751642"/>
              <a:ext cx="2430053" cy="1633068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Defined as a system.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50" normalizeH="0" baseline="0" noProof="0" dirty="0">
                <a:ln>
                  <a:noFill/>
                </a:ln>
                <a:gradFill>
                  <a:gsLst>
                    <a:gs pos="5439">
                      <a:srgbClr val="FFFFFF">
                        <a:lumMod val="50000"/>
                      </a:srgbClr>
                    </a:gs>
                    <a:gs pos="89000">
                      <a:srgbClr val="FFFFFF">
                        <a:lumMod val="5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Via the Framework and Visual layers. In markup and code. With authoring, diagnostic and debugging in Visual Studio.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373DF09-81B6-409D-8077-7CEC3EBBA072}"/>
                </a:ext>
              </a:extLst>
            </p:cNvPr>
            <p:cNvSpPr/>
            <p:nvPr/>
          </p:nvSpPr>
          <p:spPr bwMode="auto">
            <a:xfrm>
              <a:off x="8327002" y="4741951"/>
              <a:ext cx="3200365" cy="120218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Delivered end-to-end.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50" normalizeH="0" baseline="0" noProof="0" dirty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89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Formalized in design language. 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Behaviors “packaged” in controls </a:t>
              </a:r>
              <a:b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and libraries.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442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93" y="209391"/>
            <a:ext cx="10795262" cy="92780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the Fluent Design System?</a:t>
            </a:r>
            <a:b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153CA8-7D80-4A5C-9B41-1F0AAB4F829F}"/>
              </a:ext>
            </a:extLst>
          </p:cNvPr>
          <p:cNvSpPr/>
          <p:nvPr/>
        </p:nvSpPr>
        <p:spPr bwMode="auto">
          <a:xfrm>
            <a:off x="664634" y="5507090"/>
            <a:ext cx="2651731" cy="58662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Windows 10</a:t>
            </a:r>
          </a:p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spc="5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Creators Update</a:t>
            </a:r>
            <a:endParaRPr kumimoji="0" lang="en-US" sz="1400" b="0" i="0" u="none" strike="noStrike" kern="0" cap="none" spc="50" normalizeH="0" baseline="0" noProof="0" dirty="0">
              <a:ln>
                <a:noFill/>
              </a:ln>
              <a:gradFill>
                <a:gsLst>
                  <a:gs pos="5439">
                    <a:srgbClr val="FFFFFF"/>
                  </a:gs>
                  <a:gs pos="89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3DC5FA3-E98B-421E-9827-4DB19DBA410B}"/>
              </a:ext>
            </a:extLst>
          </p:cNvPr>
          <p:cNvSpPr/>
          <p:nvPr/>
        </p:nvSpPr>
        <p:spPr bwMode="auto">
          <a:xfrm>
            <a:off x="4486858" y="5507089"/>
            <a:ext cx="2651731" cy="58662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Windows 10</a:t>
            </a:r>
          </a:p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spc="5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Fall Creators Update</a:t>
            </a:r>
            <a:endParaRPr kumimoji="0" lang="en-US" sz="1400" b="0" i="0" u="none" strike="noStrike" kern="0" cap="none" spc="50" normalizeH="0" baseline="0" noProof="0" dirty="0">
              <a:ln>
                <a:noFill/>
              </a:ln>
              <a:gradFill>
                <a:gsLst>
                  <a:gs pos="5439">
                    <a:srgbClr val="FFFFFF"/>
                  </a:gs>
                  <a:gs pos="89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49A3D2E-999E-4726-BCF7-7E5F68835B91}"/>
              </a:ext>
            </a:extLst>
          </p:cNvPr>
          <p:cNvSpPr/>
          <p:nvPr/>
        </p:nvSpPr>
        <p:spPr bwMode="auto">
          <a:xfrm>
            <a:off x="8558624" y="5507089"/>
            <a:ext cx="2651731" cy="58662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Windows 10</a:t>
            </a:r>
          </a:p>
          <a:p>
            <a:pPr marL="0" marR="0" lvl="0" indent="0" algn="ctr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600" kern="0" spc="5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“The Future”</a:t>
            </a:r>
            <a:endParaRPr kumimoji="0" lang="en-US" sz="1400" b="0" i="0" u="none" strike="noStrike" kern="0" cap="none" spc="50" normalizeH="0" baseline="0" noProof="0" dirty="0">
              <a:ln>
                <a:noFill/>
              </a:ln>
              <a:gradFill>
                <a:gsLst>
                  <a:gs pos="5439">
                    <a:srgbClr val="FFFFFF"/>
                  </a:gs>
                  <a:gs pos="89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 Semibold" panose="020B0702040204020203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683AA3-74A7-41A2-BA74-3FF8CCCE6B2A}"/>
              </a:ext>
            </a:extLst>
          </p:cNvPr>
          <p:cNvGrpSpPr/>
          <p:nvPr/>
        </p:nvGrpSpPr>
        <p:grpSpPr>
          <a:xfrm>
            <a:off x="-265969" y="1472535"/>
            <a:ext cx="12436475" cy="3629475"/>
            <a:chOff x="-265969" y="2755235"/>
            <a:chExt cx="12436475" cy="3629475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253D5A3-EF12-4FA8-9BAA-14479661DA09}"/>
                </a:ext>
              </a:extLst>
            </p:cNvPr>
            <p:cNvCxnSpPr/>
            <p:nvPr/>
          </p:nvCxnSpPr>
          <p:spPr>
            <a:xfrm>
              <a:off x="-265969" y="4008455"/>
              <a:ext cx="12436475" cy="0"/>
            </a:xfrm>
            <a:prstGeom prst="line">
              <a:avLst/>
            </a:prstGeom>
            <a:noFill/>
            <a:ln w="15875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7DA9AAB-0CA0-4C7D-A5A4-2B3F3E9E762D}"/>
                </a:ext>
              </a:extLst>
            </p:cNvPr>
            <p:cNvSpPr/>
            <p:nvPr/>
          </p:nvSpPr>
          <p:spPr bwMode="auto">
            <a:xfrm>
              <a:off x="1076100" y="4249629"/>
              <a:ext cx="1828168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Possible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5B6CCBF-D013-4BD3-A181-29890557E85F}"/>
                </a:ext>
              </a:extLst>
            </p:cNvPr>
            <p:cNvSpPr/>
            <p:nvPr/>
          </p:nvSpPr>
          <p:spPr bwMode="auto">
            <a:xfrm>
              <a:off x="4872201" y="4240914"/>
              <a:ext cx="1828800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Easy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036479-B174-4D16-A897-CE4D7CAB785B}"/>
                </a:ext>
              </a:extLst>
            </p:cNvPr>
            <p:cNvSpPr/>
            <p:nvPr/>
          </p:nvSpPr>
          <p:spPr bwMode="auto">
            <a:xfrm>
              <a:off x="9012785" y="4251838"/>
              <a:ext cx="1828800" cy="381000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0" i="0" u="none" strike="noStrike" kern="0" cap="none" spc="5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light" panose="020B0402040204020203" pitchFamily="34" charset="0"/>
                  <a:ea typeface="+mn-ea"/>
                  <a:cs typeface="Segoe UI Semilight" panose="020B0402040204020203" pitchFamily="34" charset="0"/>
                </a:rPr>
                <a:t>Default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7069929-7B6D-4995-8458-89FE28558AB0}"/>
                </a:ext>
              </a:extLst>
            </p:cNvPr>
            <p:cNvSpPr/>
            <p:nvPr/>
          </p:nvSpPr>
          <p:spPr bwMode="auto">
            <a:xfrm>
              <a:off x="1841159" y="3859430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C301E2D-D18C-445E-BB59-EF70C7895658}"/>
                </a:ext>
              </a:extLst>
            </p:cNvPr>
            <p:cNvSpPr/>
            <p:nvPr/>
          </p:nvSpPr>
          <p:spPr bwMode="auto">
            <a:xfrm>
              <a:off x="5637576" y="3850715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71A9D08-D2D2-4A8A-952B-0A13154E98A4}"/>
                </a:ext>
              </a:extLst>
            </p:cNvPr>
            <p:cNvSpPr/>
            <p:nvPr/>
          </p:nvSpPr>
          <p:spPr bwMode="auto">
            <a:xfrm>
              <a:off x="9778160" y="3861639"/>
              <a:ext cx="298050" cy="298050"/>
            </a:xfrm>
            <a:prstGeom prst="ellipse">
              <a:avLst/>
            </a:prstGeom>
            <a:solidFill>
              <a:srgbClr val="FFC000"/>
            </a:solidFill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439">
                      <a:srgbClr val="F8F8F8"/>
                    </a:gs>
                    <a:gs pos="10000">
                      <a:srgbClr val="F8F8F8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pic>
          <p:nvPicPr>
            <p:cNvPr id="38" name="Graphic 2" descr="Head with Gears">
              <a:extLst>
                <a:ext uri="{FF2B5EF4-FFF2-40B4-BE49-F238E27FC236}">
                  <a16:creationId xmlns:a16="http://schemas.microsoft.com/office/drawing/2014/main" id="{4DEE06B8-4086-4E34-9E9A-6924359F5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532988" y="2755235"/>
              <a:ext cx="1049346" cy="1049346"/>
            </a:xfrm>
            <a:prstGeom prst="rect">
              <a:avLst/>
            </a:prstGeom>
          </p:spPr>
        </p:pic>
        <p:sp>
          <p:nvSpPr>
            <p:cNvPr id="39" name="TextBox 3">
              <a:extLst>
                <a:ext uri="{FF2B5EF4-FFF2-40B4-BE49-F238E27FC236}">
                  <a16:creationId xmlns:a16="http://schemas.microsoft.com/office/drawing/2014/main" id="{191B911F-2F13-4D9D-B7D5-ED5A728F14DB}"/>
                </a:ext>
              </a:extLst>
            </p:cNvPr>
            <p:cNvSpPr txBox="1"/>
            <p:nvPr/>
          </p:nvSpPr>
          <p:spPr>
            <a:xfrm>
              <a:off x="5182384" y="2998799"/>
              <a:ext cx="1260683" cy="581957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txBody>
            <a:bodyPr wrap="none" lIns="91440" tIns="137160" rIns="137160" bIns="73152" rtlCol="0" anchor="ctr">
              <a:norm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742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505050">
                      <a:lumMod val="60000"/>
                      <a:lumOff val="40000"/>
                    </a:srgbClr>
                  </a:solidFill>
                  <a:effectLst/>
                  <a:uLnTx/>
                  <a:uFillTx/>
                  <a:latin typeface="MV Boli" panose="02000500030200090000" pitchFamily="2" charset="0"/>
                  <a:ea typeface="+mn-ea"/>
                  <a:cs typeface="MV Boli" panose="02000500030200090000" pitchFamily="2" charset="0"/>
                </a:rPr>
                <a:t>A-B-C</a:t>
              </a: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7DF2B3F8-955F-4240-BDE8-0F77E1367B0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719151" y="2979677"/>
              <a:ext cx="416066" cy="642531"/>
              <a:chOff x="2912" y="2002"/>
              <a:chExt cx="158" cy="244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FB658024-BE11-45A6-A6CA-C2D48807DD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002"/>
                <a:ext cx="67" cy="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6A0FAD3B-4770-4081-B012-D31688CD00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04" y="2002"/>
                <a:ext cx="66" cy="65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B0AAD82E-EC9C-4709-830F-F6BE58F18D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180"/>
                <a:ext cx="67" cy="6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692B38BC-9FA7-4ABA-995D-23E7EBD4E5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2" y="2091"/>
                <a:ext cx="158" cy="66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  <a:miter lim="800000"/>
                <a:headEnd type="none"/>
                <a:tailEnd type="none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C9D1A029-1FDD-4AA2-9247-EE4A9945B606}"/>
                </a:ext>
              </a:extLst>
            </p:cNvPr>
            <p:cNvSpPr/>
            <p:nvPr/>
          </p:nvSpPr>
          <p:spPr bwMode="auto">
            <a:xfrm>
              <a:off x="664634" y="4735535"/>
              <a:ext cx="2651731" cy="986737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Incubating concepts.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Via the Graphics and Visual layers. In code.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0776976-FCCB-4AD3-93D8-80A17525DD20}"/>
                </a:ext>
              </a:extLst>
            </p:cNvPr>
            <p:cNvSpPr/>
            <p:nvPr/>
          </p:nvSpPr>
          <p:spPr bwMode="auto">
            <a:xfrm>
              <a:off x="4597698" y="4751642"/>
              <a:ext cx="2430053" cy="1633068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Defined as a system.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50" normalizeH="0" baseline="0" noProof="0" dirty="0">
                <a:ln>
                  <a:noFill/>
                </a:ln>
                <a:gradFill>
                  <a:gsLst>
                    <a:gs pos="5439">
                      <a:srgbClr val="FFFFFF">
                        <a:lumMod val="50000"/>
                      </a:srgbClr>
                    </a:gs>
                    <a:gs pos="89000">
                      <a:srgbClr val="FFFFFF">
                        <a:lumMod val="50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Via the Framework and Visual layers. In markup and code. With authoring, diagnostic and debugging in Visual Studio.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5D3D457-D927-4BD2-AA1B-40F9B128BA3A}"/>
                </a:ext>
              </a:extLst>
            </p:cNvPr>
            <p:cNvSpPr/>
            <p:nvPr/>
          </p:nvSpPr>
          <p:spPr bwMode="auto">
            <a:xfrm>
              <a:off x="8327002" y="4741951"/>
              <a:ext cx="3200365" cy="1202181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5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Delivered end-to-end.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50" normalizeH="0" baseline="0" noProof="0" dirty="0">
                <a:ln>
                  <a:noFill/>
                </a:ln>
                <a:gradFill>
                  <a:gsLst>
                    <a:gs pos="5439">
                      <a:srgbClr val="FFFFFF"/>
                    </a:gs>
                    <a:gs pos="89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endParaRP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Formalized in design language. </a:t>
              </a:r>
            </a:p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Behaviors “packaged” in controls </a:t>
              </a:r>
              <a:b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</a:br>
              <a:r>
                <a:rPr kumimoji="0" lang="en-US" sz="1400" b="0" i="0" u="none" strike="noStrike" kern="0" cap="none" spc="50" normalizeH="0" baseline="0" noProof="0" dirty="0">
                  <a:ln>
                    <a:noFill/>
                  </a:ln>
                  <a:gradFill>
                    <a:gsLst>
                      <a:gs pos="5439">
                        <a:srgbClr val="FFFFFF"/>
                      </a:gs>
                      <a:gs pos="89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+mn-ea"/>
                  <a:cs typeface="Segoe UI Semibold" panose="020B0702040204020203" pitchFamily="34" charset="0"/>
                </a:rPr>
                <a:t>and libraries.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2873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 hidden="1"/>
          <p:cNvSpPr/>
          <p:nvPr/>
        </p:nvSpPr>
        <p:spPr bwMode="auto">
          <a:xfrm>
            <a:off x="8337056" y="974"/>
            <a:ext cx="3854081" cy="6856055"/>
          </a:xfrm>
          <a:prstGeom prst="rect">
            <a:avLst/>
          </a:prstGeom>
          <a:solidFill>
            <a:srgbClr val="737373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3" rIns="182828" bIns="14626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3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>
              <a:solidFill>
                <a:srgbClr val="00BCF2"/>
              </a:solidFill>
              <a:latin typeface="Segoe UI Semilight"/>
              <a:ea typeface="Segoe UI" pitchFamily="34" charset="0"/>
              <a:cs typeface="Segoe UI" pitchFamily="34" charset="0"/>
            </a:endParaRPr>
          </a:p>
          <a:p>
            <a:pPr algn="ctr" defTabSz="93213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00" kern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graphics layer"/>
          <p:cNvSpPr>
            <a:spLocks/>
          </p:cNvSpPr>
          <p:nvPr/>
        </p:nvSpPr>
        <p:spPr bwMode="auto">
          <a:xfrm>
            <a:off x="807152" y="4014368"/>
            <a:ext cx="6731330" cy="1255880"/>
          </a:xfrm>
          <a:custGeom>
            <a:avLst/>
            <a:gdLst>
              <a:gd name="T0" fmla="*/ 11588 w 11588"/>
              <a:gd name="T1" fmla="*/ 2162 h 2162"/>
              <a:gd name="T2" fmla="*/ 0 w 11588"/>
              <a:gd name="T3" fmla="*/ 2162 h 2162"/>
              <a:gd name="T4" fmla="*/ 2032 w 11588"/>
              <a:gd name="T5" fmla="*/ 0 h 2162"/>
              <a:gd name="T6" fmla="*/ 9560 w 11588"/>
              <a:gd name="T7" fmla="*/ 0 h 2162"/>
              <a:gd name="T8" fmla="*/ 11588 w 11588"/>
              <a:gd name="T9" fmla="*/ 2162 h 2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88" h="2162">
                <a:moveTo>
                  <a:pt x="11588" y="2162"/>
                </a:moveTo>
                <a:lnTo>
                  <a:pt x="0" y="2162"/>
                </a:lnTo>
                <a:lnTo>
                  <a:pt x="2032" y="0"/>
                </a:lnTo>
                <a:lnTo>
                  <a:pt x="9560" y="0"/>
                </a:lnTo>
                <a:lnTo>
                  <a:pt x="11588" y="2162"/>
                </a:lnTo>
                <a:close/>
              </a:path>
            </a:pathLst>
          </a:custGeom>
          <a:gradFill>
            <a:gsLst>
              <a:gs pos="0">
                <a:schemeClr val="bg2">
                  <a:lumMod val="10000"/>
                </a:schemeClr>
              </a:gs>
              <a:gs pos="51000">
                <a:srgbClr val="002050"/>
              </a:gs>
              <a:gs pos="100000">
                <a:srgbClr val="002050"/>
              </a:gs>
            </a:gsLst>
            <a:lin ang="5400000" scaled="1"/>
          </a:gradFill>
          <a:ln>
            <a:noFill/>
          </a:ln>
          <a:effectLst>
            <a:outerShdw blurRad="254000" dist="215900" dir="5400000" algn="t" rotWithShape="0">
              <a:prstClr val="black">
                <a:alpha val="70000"/>
              </a:prstClr>
            </a:outerShdw>
          </a:effectLst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914367">
              <a:defRPr/>
            </a:pPr>
            <a:endParaRPr lang="en-US" sz="1765" dirty="0">
              <a:solidFill>
                <a:srgbClr val="FFFFFF"/>
              </a:solidFill>
              <a:latin typeface="Segoe UI Semilight"/>
            </a:endParaRPr>
          </a:p>
        </p:txBody>
      </p:sp>
      <p:sp>
        <p:nvSpPr>
          <p:cNvPr id="31" name="visual layer"/>
          <p:cNvSpPr>
            <a:spLocks/>
          </p:cNvSpPr>
          <p:nvPr/>
        </p:nvSpPr>
        <p:spPr bwMode="auto">
          <a:xfrm>
            <a:off x="807152" y="2751028"/>
            <a:ext cx="6731330" cy="1255880"/>
          </a:xfrm>
          <a:custGeom>
            <a:avLst/>
            <a:gdLst>
              <a:gd name="T0" fmla="*/ 11588 w 11588"/>
              <a:gd name="T1" fmla="*/ 2162 h 2162"/>
              <a:gd name="T2" fmla="*/ 0 w 11588"/>
              <a:gd name="T3" fmla="*/ 2162 h 2162"/>
              <a:gd name="T4" fmla="*/ 2032 w 11588"/>
              <a:gd name="T5" fmla="*/ 0 h 2162"/>
              <a:gd name="T6" fmla="*/ 9560 w 11588"/>
              <a:gd name="T7" fmla="*/ 0 h 2162"/>
              <a:gd name="T8" fmla="*/ 11588 w 11588"/>
              <a:gd name="T9" fmla="*/ 2162 h 2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88" h="2162">
                <a:moveTo>
                  <a:pt x="11588" y="2162"/>
                </a:moveTo>
                <a:lnTo>
                  <a:pt x="0" y="2162"/>
                </a:lnTo>
                <a:lnTo>
                  <a:pt x="2032" y="0"/>
                </a:lnTo>
                <a:lnTo>
                  <a:pt x="9560" y="0"/>
                </a:lnTo>
                <a:lnTo>
                  <a:pt x="11588" y="2162"/>
                </a:lnTo>
                <a:close/>
              </a:path>
            </a:pathLst>
          </a:custGeom>
          <a:gradFill>
            <a:gsLst>
              <a:gs pos="0">
                <a:srgbClr val="002050"/>
              </a:gs>
              <a:gs pos="51000">
                <a:srgbClr val="0078D7"/>
              </a:gs>
              <a:gs pos="100000">
                <a:srgbClr val="0078D7"/>
              </a:gs>
            </a:gsLst>
            <a:lin ang="5400000" scaled="1"/>
          </a:gra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914367">
              <a:defRPr/>
            </a:pPr>
            <a:endParaRPr lang="en-US" sz="1765">
              <a:solidFill>
                <a:srgbClr val="FFFFFF"/>
              </a:solidFill>
              <a:latin typeface="Segoe UI Semilight"/>
            </a:endParaRPr>
          </a:p>
        </p:txBody>
      </p:sp>
      <p:sp>
        <p:nvSpPr>
          <p:cNvPr id="13" name="framework layer"/>
          <p:cNvSpPr>
            <a:spLocks/>
          </p:cNvSpPr>
          <p:nvPr/>
        </p:nvSpPr>
        <p:spPr bwMode="auto">
          <a:xfrm>
            <a:off x="807152" y="1546529"/>
            <a:ext cx="6731330" cy="1255880"/>
          </a:xfrm>
          <a:custGeom>
            <a:avLst/>
            <a:gdLst>
              <a:gd name="T0" fmla="*/ 11588 w 11588"/>
              <a:gd name="T1" fmla="*/ 2162 h 2162"/>
              <a:gd name="T2" fmla="*/ 0 w 11588"/>
              <a:gd name="T3" fmla="*/ 2162 h 2162"/>
              <a:gd name="T4" fmla="*/ 2032 w 11588"/>
              <a:gd name="T5" fmla="*/ 0 h 2162"/>
              <a:gd name="T6" fmla="*/ 9560 w 11588"/>
              <a:gd name="T7" fmla="*/ 0 h 2162"/>
              <a:gd name="T8" fmla="*/ 11588 w 11588"/>
              <a:gd name="T9" fmla="*/ 2162 h 2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588" h="2162">
                <a:moveTo>
                  <a:pt x="11588" y="2162"/>
                </a:moveTo>
                <a:lnTo>
                  <a:pt x="0" y="2162"/>
                </a:lnTo>
                <a:lnTo>
                  <a:pt x="2032" y="0"/>
                </a:lnTo>
                <a:lnTo>
                  <a:pt x="9560" y="0"/>
                </a:lnTo>
                <a:lnTo>
                  <a:pt x="11588" y="2162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defTabSz="914367">
              <a:defRPr/>
            </a:pPr>
            <a:endParaRPr lang="en-US" sz="1765" dirty="0">
              <a:solidFill>
                <a:srgbClr val="FFFFFF"/>
              </a:solidFill>
              <a:latin typeface="Segoe UI Semi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562803" y="1663400"/>
            <a:ext cx="3047412" cy="7995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048">
              <a:spcAft>
                <a:spcPts val="588"/>
              </a:spcAft>
              <a:defRPr/>
            </a:pPr>
            <a:r>
              <a:rPr lang="en-US" sz="2353" kern="0" dirty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Framework layer</a:t>
            </a:r>
          </a:p>
          <a:p>
            <a:pPr defTabSz="914048">
              <a:defRPr/>
            </a:pPr>
            <a:r>
              <a:rPr lang="en-US" sz="1176" kern="0" dirty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"/>
              </a:rPr>
              <a:t>Controls, Layout, Styling, Accessibility, Data binding, Pre-packaged behaviors &amp; Patterns </a:t>
            </a:r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6617500" y="2063186"/>
            <a:ext cx="1698797" cy="0"/>
          </a:xfrm>
          <a:prstGeom prst="line">
            <a:avLst/>
          </a:prstGeom>
          <a:ln w="15875">
            <a:solidFill>
              <a:schemeClr val="tx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8562803" y="2872378"/>
            <a:ext cx="3047412" cy="9263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048">
              <a:spcAft>
                <a:spcPts val="588"/>
              </a:spcAft>
              <a:defRPr/>
            </a:pPr>
            <a:r>
              <a:rPr lang="en-US" sz="2353" kern="0" dirty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Visual layer</a:t>
            </a:r>
            <a:endParaRPr lang="en-US" sz="1400" kern="0" dirty="0">
              <a:gradFill>
                <a:gsLst>
                  <a:gs pos="0">
                    <a:srgbClr val="FFFFFF"/>
                  </a:gs>
                  <a:gs pos="74000">
                    <a:srgbClr val="FFFFFF"/>
                  </a:gs>
                </a:gsLst>
                <a:lin ang="5400000" scaled="1"/>
              </a:gradFill>
              <a:latin typeface="Segoe UI"/>
            </a:endParaRPr>
          </a:p>
          <a:p>
            <a:pPr defTabSz="914048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kern="0" dirty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"/>
              </a:rPr>
              <a:t>Lightweight visual rendering, Animations &amp; Natural motion, Effects, Dimensionality, Lighting &amp; Shadows</a:t>
            </a: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6617500" y="3335527"/>
            <a:ext cx="1698797" cy="0"/>
          </a:xfrm>
          <a:prstGeom prst="line">
            <a:avLst/>
          </a:prstGeom>
          <a:ln w="15875">
            <a:solidFill>
              <a:schemeClr val="tx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562803" y="4245708"/>
            <a:ext cx="3047412" cy="7633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914048">
              <a:spcAft>
                <a:spcPts val="588"/>
              </a:spcAft>
              <a:defRPr/>
            </a:pPr>
            <a:r>
              <a:rPr lang="en-US" sz="2353" kern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Graphics layer</a:t>
            </a:r>
            <a:endParaRPr lang="en-US" sz="1400" kern="0">
              <a:gradFill>
                <a:gsLst>
                  <a:gs pos="0">
                    <a:srgbClr val="FFFFFF"/>
                  </a:gs>
                  <a:gs pos="74000">
                    <a:srgbClr val="FFFFFF"/>
                  </a:gs>
                </a:gsLst>
                <a:lin ang="5400000" scaled="1"/>
              </a:gradFill>
              <a:latin typeface="Segoe UI"/>
            </a:endParaRPr>
          </a:p>
          <a:p>
            <a:pPr defTabSz="914048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1176" kern="0">
                <a:gradFill>
                  <a:gsLst>
                    <a:gs pos="0">
                      <a:srgbClr val="FFFFFF"/>
                    </a:gs>
                    <a:gs pos="74000">
                      <a:srgbClr val="FFFFFF"/>
                    </a:gs>
                  </a:gsLst>
                  <a:lin ang="5400000" scaled="1"/>
                </a:gradFill>
                <a:latin typeface="Segoe UI"/>
              </a:rPr>
              <a:t>Drawing, Text rasterization, Shape &amp; Vector rasterization, Ink rendering</a:t>
            </a: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6617500" y="4627391"/>
            <a:ext cx="1698797" cy="0"/>
          </a:xfrm>
          <a:prstGeom prst="line">
            <a:avLst/>
          </a:prstGeom>
          <a:ln w="15875">
            <a:solidFill>
              <a:schemeClr val="tx1"/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543126" y="1967323"/>
            <a:ext cx="3109625" cy="380175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2745" kern="0" dirty="0" err="1"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Windows.UI.XAML</a:t>
            </a:r>
            <a:endParaRPr lang="en-US" sz="2745" kern="0" dirty="0">
              <a:gradFill>
                <a:gsLst>
                  <a:gs pos="0">
                    <a:srgbClr val="FFFFFF"/>
                  </a:gs>
                  <a:gs pos="51000">
                    <a:srgbClr val="FFFFFF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369317" y="3150729"/>
            <a:ext cx="3769659" cy="380175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2745" kern="0" dirty="0" err="1"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Windows.UI.Composition</a:t>
            </a:r>
            <a:endParaRPr lang="en-US" sz="2745" kern="0" dirty="0">
              <a:gradFill>
                <a:gsLst>
                  <a:gs pos="0">
                    <a:srgbClr val="FFFFFF"/>
                  </a:gs>
                  <a:gs pos="51000">
                    <a:srgbClr val="FFFFFF"/>
                  </a:gs>
                </a:gsLst>
                <a:lin ang="5400000" scaled="1"/>
              </a:gra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17327" y="4457574"/>
            <a:ext cx="2605517" cy="380175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spAutoFit/>
          </a:bodyPr>
          <a:lstStyle/>
          <a:p>
            <a:pPr defTabSz="914367">
              <a:lnSpc>
                <a:spcPct val="90000"/>
              </a:lnSpc>
              <a:spcAft>
                <a:spcPts val="588"/>
              </a:spcAft>
              <a:defRPr/>
            </a:pPr>
            <a:r>
              <a:rPr lang="en-US" sz="2745" kern="0" dirty="0">
                <a:gradFill>
                  <a:gsLst>
                    <a:gs pos="0">
                      <a:srgbClr val="FFFFFF"/>
                    </a:gs>
                    <a:gs pos="51000">
                      <a:srgbClr val="FFFFFF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rPr>
              <a:t>DirectX Family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C3067CB-8AA6-4D29-9F2B-069893FB0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093" y="209391"/>
            <a:ext cx="10795262" cy="92780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Composition?</a:t>
            </a:r>
            <a:br>
              <a:rPr lang="en-US" sz="3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60347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7" grpId="0"/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D99FE31-888A-4261-A37F-0D8C066E9B5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97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CU">
            <a:hlinkClick r:id="" action="ppaction://media"/>
            <a:extLst>
              <a:ext uri="{FF2B5EF4-FFF2-40B4-BE49-F238E27FC236}">
                <a16:creationId xmlns:a16="http://schemas.microsoft.com/office/drawing/2014/main" id="{56CD731D-5368-45E3-B405-937E69444A01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464" cy="6858000"/>
          </a:xfrm>
        </p:spPr>
      </p:pic>
    </p:spTree>
    <p:extLst>
      <p:ext uri="{BB962C8B-B14F-4D97-AF65-F5344CB8AC3E}">
        <p14:creationId xmlns:p14="http://schemas.microsoft.com/office/powerpoint/2010/main" val="2202716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7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book&#10;&#10;Description generated with very high confidence">
            <a:extLst>
              <a:ext uri="{FF2B5EF4-FFF2-40B4-BE49-F238E27FC236}">
                <a16:creationId xmlns:a16="http://schemas.microsoft.com/office/drawing/2014/main" id="{B7A0C22A-2C15-4AD0-8B76-7C403FC51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06" b="24779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6" y="5091762"/>
            <a:ext cx="7834193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Let's Light it Up!</a:t>
            </a:r>
          </a:p>
        </p:txBody>
      </p:sp>
    </p:spTree>
    <p:extLst>
      <p:ext uri="{BB962C8B-B14F-4D97-AF65-F5344CB8AC3E}">
        <p14:creationId xmlns:p14="http://schemas.microsoft.com/office/powerpoint/2010/main" val="2694485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884</TotalTime>
  <Words>338</Words>
  <Application>Microsoft Office PowerPoint</Application>
  <PresentationFormat>Widescreen</PresentationFormat>
  <Paragraphs>77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Century Gothic</vt:lpstr>
      <vt:lpstr>MV Boli</vt:lpstr>
      <vt:lpstr>Segoe UI</vt:lpstr>
      <vt:lpstr>Segoe UI Semibold</vt:lpstr>
      <vt:lpstr>Segoe UI Semilight</vt:lpstr>
      <vt:lpstr>Wingdings 3</vt:lpstr>
      <vt:lpstr>Ion</vt:lpstr>
      <vt:lpstr>Light up your app with the Composition API</vt:lpstr>
      <vt:lpstr>What is the Fluent Design System? </vt:lpstr>
      <vt:lpstr>What is the Fluent Design System? </vt:lpstr>
      <vt:lpstr>What is the Fluent Design System? </vt:lpstr>
      <vt:lpstr>What is the Fluent Design System? </vt:lpstr>
      <vt:lpstr>What is Composition? </vt:lpstr>
      <vt:lpstr>Video</vt:lpstr>
      <vt:lpstr>PowerPoint Presentation</vt:lpstr>
      <vt:lpstr>Let's Light it Up!</vt:lpstr>
      <vt:lpstr>Checklist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10 Lighting up your UI</dc:title>
  <dc:creator>Daren May</dc:creator>
  <cp:lastModifiedBy>Daren May</cp:lastModifiedBy>
  <cp:revision>32</cp:revision>
  <dcterms:created xsi:type="dcterms:W3CDTF">2017-06-15T15:19:28Z</dcterms:created>
  <dcterms:modified xsi:type="dcterms:W3CDTF">2017-10-04T20:34:47Z</dcterms:modified>
</cp:coreProperties>
</file>

<file path=docProps/thumbnail.jpeg>
</file>